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493" r:id="rId5"/>
    <p:sldId id="2492" r:id="rId6"/>
    <p:sldId id="241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291B2-280A-44A2-94F7-2B670EA732DC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926A7-6277-4F72-983E-A73C11884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98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BA6EAC-2FFC-4E12-8074-47E85F24810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0196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BA6EAC-2FFC-4E12-8074-47E85F24810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703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BA6EAC-2FFC-4E12-8074-47E85F24810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2454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F19B7-5DB9-41B1-BA9A-A8FEE75265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C11AA1-DA33-4232-A965-5A82F2645D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399E5-122B-452F-9AB1-78A9D3E3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5403-B311-4208-AF62-F952ED244FF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E9FE5-2DBC-433B-A24A-C6380C07C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BD30F-9EB9-47D2-8AF8-9983B10FB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A7F7-2DD5-4CE3-943A-58D835556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555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9F600-09E6-493E-9BF0-40E9F753C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EC90C6-8C39-40FE-9899-3549B20E9F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00F68-4D04-45F0-B4A2-790246F61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5403-B311-4208-AF62-F952ED244FF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1683C-22E5-45C2-A1BC-F418D37DD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EDA258-B05E-48FE-90CC-F4EFB4AFF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A7F7-2DD5-4CE3-943A-58D835556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27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938ACF-97DC-46A4-A4FA-BCF43B2CE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56762-27F5-42EB-8F4A-E045ADFBA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B82AF-72C9-49CE-90B0-2DE8747AD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5403-B311-4208-AF62-F952ED244FF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66E20-7AA3-4E57-A98A-5EE5D47B6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C7EE1-AA46-472F-8902-1D3CD9FE4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A7F7-2DD5-4CE3-943A-58D835556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3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9FA51-7FE7-40DD-957E-4A57BB690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D0CBE-3438-4925-97EE-43FA340DA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3AADE-96BF-46D5-AEF3-F2AB21604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5403-B311-4208-AF62-F952ED244FF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61EEE-D03D-429A-9A1A-B6C0C22D4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F64CF-46FA-4092-BA59-8F602DA9F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A7F7-2DD5-4CE3-943A-58D835556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28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69107-73C3-4921-A0A9-B2771838B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2419E-7DD8-48CB-9EAA-5AAEC2424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B717E-9315-4F71-A86A-24C7A39D4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5403-B311-4208-AF62-F952ED244FF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97B10-CAB3-4827-94C4-60D193BC0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C6224-4059-4123-86DB-111626655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A7F7-2DD5-4CE3-943A-58D835556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023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6B249-726A-43BF-A6C2-E32649655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D63B3-8963-468F-9715-03B066FC8B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07C467-85A1-402A-8515-52D17996F8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6D5608-D866-44D0-8BBC-B92D45C52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5403-B311-4208-AF62-F952ED244FF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CF4F8C-EF59-43A1-A5BE-202FDDFE2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82BE22-E2F2-4465-82A7-B187FA754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A7F7-2DD5-4CE3-943A-58D835556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170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20DAC-0B32-4CA2-997C-2DF45DCA4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135E9-300F-43B8-9C23-4BF05FD5A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3B9F55-3CFE-49A0-B506-3F7538F07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11A15A-DF56-4BB3-988C-BFE62002DC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FBF093-09E3-4090-92D4-F09C7F8726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C19929-7A5C-40E2-9EC0-DEAC8F8EC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5403-B311-4208-AF62-F952ED244FF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9E496B-B831-452B-A967-45010D80F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7E7AEF-0013-44AB-B801-F4D7B27D9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A7F7-2DD5-4CE3-943A-58D835556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01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6C83A-3D1A-4565-8130-BFA9FF233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C2CCAB-AAAC-401A-A12C-05587B513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5403-B311-4208-AF62-F952ED244FF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B67381-12A9-40C3-8663-18EED78E6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2BED98-3AB6-4D4E-A72D-C9C93F91E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A7F7-2DD5-4CE3-943A-58D835556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83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580941-B2DD-41A2-84FE-5F4FE78D7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5403-B311-4208-AF62-F952ED244FF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A520BA-FC03-4A72-9D0D-998184553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63E055-ECEE-4BF9-B9CD-2E7C6F87F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A7F7-2DD5-4CE3-943A-58D835556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89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8CC04-4FE6-4677-B5A8-F4DF246E6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D1499-8A1A-47AF-82C8-19985AFCC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1E8014-ED4D-45E1-AA58-DE533AFC7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9B0A03-2278-4873-87E8-EBFBBFAF8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5403-B311-4208-AF62-F952ED244FF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9A4B6-3EC2-490E-B39C-F43DAD602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9A050A-56DF-4CBE-92E8-6F4DE3531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A7F7-2DD5-4CE3-943A-58D835556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6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09CDB-4E36-4D71-9352-918D869EF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5510FB-5FA8-4821-93A5-456BA5C6D0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120734-741B-4888-95FB-BE68B98EB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BF7BB2-5B38-43F1-85F8-6B83001B1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5403-B311-4208-AF62-F952ED244FF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81B7A-3286-4AD7-9343-C41D96307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61E144-9895-4BAA-8CA5-02DF14E46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A7F7-2DD5-4CE3-943A-58D835556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356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91C365-1BBE-47C7-983D-7293375A2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D09A91-4073-4243-9AFC-BA32DB39C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A1D44-8F66-4A5C-9DBF-D93B9EC8DC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F5403-B311-4208-AF62-F952ED244FF7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24401-7365-4BE3-BFDB-B3C06DC0E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8C111-5F8A-496F-8811-3296BB9937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2A7F7-2DD5-4CE3-943A-58D835556D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86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Relationship Id="rId1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6F6A852-30C6-45F6-9CAB-B94BC0E9935B}"/>
              </a:ext>
            </a:extLst>
          </p:cNvPr>
          <p:cNvSpPr/>
          <p:nvPr/>
        </p:nvSpPr>
        <p:spPr>
          <a:xfrm>
            <a:off x="0" y="0"/>
            <a:ext cx="12192000" cy="7013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95FDAF-980C-4DA8-AAC7-0262020F9262}"/>
              </a:ext>
            </a:extLst>
          </p:cNvPr>
          <p:cNvSpPr txBox="1"/>
          <p:nvPr/>
        </p:nvSpPr>
        <p:spPr>
          <a:xfrm>
            <a:off x="0" y="98390"/>
            <a:ext cx="12192000" cy="523220"/>
          </a:xfrm>
          <a:prstGeom prst="rect">
            <a:avLst/>
          </a:prstGeom>
          <a:solidFill>
            <a:srgbClr val="002060"/>
          </a:solidFill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prstClr val="white"/>
                </a:solidFill>
                <a:latin typeface="Avenir Black" panose="02000503020000020003"/>
              </a:rPr>
              <a:t>A green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Black" panose="02000503020000020003"/>
                <a:ea typeface="+mn-ea"/>
                <a:cs typeface="+mn-cs"/>
              </a:rPr>
              <a:t> and diverse construction project 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77F837B-ED4B-4F6C-877B-A7F0C77F2043}"/>
              </a:ext>
            </a:extLst>
          </p:cNvPr>
          <p:cNvCxnSpPr>
            <a:cxnSpLocks/>
          </p:cNvCxnSpPr>
          <p:nvPr/>
        </p:nvCxnSpPr>
        <p:spPr>
          <a:xfrm>
            <a:off x="0" y="6316086"/>
            <a:ext cx="479425" cy="0"/>
          </a:xfrm>
          <a:prstGeom prst="line">
            <a:avLst/>
          </a:prstGeom>
          <a:ln w="9525">
            <a:solidFill>
              <a:srgbClr val="001A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6CA184D-6398-437C-82BC-732255E81265}"/>
              </a:ext>
            </a:extLst>
          </p:cNvPr>
          <p:cNvSpPr txBox="1"/>
          <p:nvPr/>
        </p:nvSpPr>
        <p:spPr>
          <a:xfrm>
            <a:off x="89192" y="6351907"/>
            <a:ext cx="389692" cy="1920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5790A1-C32C-48F1-A4A1-D7FD13E78DB8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1A7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1A7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FA4FA7-C2BD-423E-82A9-B52DB81B246C}"/>
              </a:ext>
            </a:extLst>
          </p:cNvPr>
          <p:cNvSpPr/>
          <p:nvPr/>
        </p:nvSpPr>
        <p:spPr>
          <a:xfrm>
            <a:off x="5386388" y="1227165"/>
            <a:ext cx="6551612" cy="48657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E5716"/>
                </a:solidFill>
                <a:effectLst/>
                <a:uLnTx/>
                <a:uFillTx/>
                <a:latin typeface="Avenir Black" panose="02000503020000020003"/>
                <a:ea typeface="+mn-ea"/>
                <a:cs typeface="+mn-cs"/>
              </a:rPr>
              <a:t>Sizewell C are carrying out</a:t>
            </a:r>
            <a:r>
              <a:rPr lang="en-US" b="1" dirty="0">
                <a:solidFill>
                  <a:srgbClr val="FE5716"/>
                </a:solidFill>
                <a:latin typeface="Avenir Black" panose="02000503020000020003"/>
              </a:rPr>
              <a:t> an emissions audit of the project. </a:t>
            </a:r>
            <a:r>
              <a:rPr lang="en-US" dirty="0">
                <a:solidFill>
                  <a:srgbClr val="002060"/>
                </a:solidFill>
                <a:latin typeface="Avenir Black" panose="02000503020000020003"/>
                <a:cs typeface="Arial" panose="020B0604020202020204" pitchFamily="34" charset="0"/>
              </a:rPr>
              <a:t>We will then look to identify opportunities to reduce the carbon footprint of the construction and operation of the plant, through our supply chain.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>
              <a:solidFill>
                <a:srgbClr val="002060"/>
              </a:solidFill>
              <a:latin typeface="Avenir Black" panose="02000503020000020003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srgbClr val="002060"/>
                </a:solidFill>
                <a:latin typeface="Avenir Black" panose="02000503020000020003"/>
                <a:cs typeface="Arial" panose="020B0604020202020204" pitchFamily="34" charset="0"/>
              </a:rPr>
              <a:t>This could include: logistics, transportation, on-site generation, through to catering contracts.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10367A"/>
              </a:solidFill>
              <a:effectLst/>
              <a:uLnTx/>
              <a:uFillTx/>
              <a:latin typeface="Avenir Black" panose="02000503020000020003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FE5716"/>
                </a:solidFill>
                <a:effectLst/>
                <a:uLnTx/>
                <a:uFillTx/>
                <a:latin typeface="Avenir Black" panose="02000503020000020003"/>
                <a:ea typeface="+mn-ea"/>
                <a:cs typeface="Arial" panose="020B0604020202020204" pitchFamily="34" charset="0"/>
              </a:rPr>
              <a:t>Through discussions with HMG and local authorities we are looking to promote local and regional sourcing strategies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1A70"/>
                </a:solidFill>
                <a:effectLst/>
                <a:uLnTx/>
                <a:uFillTx/>
                <a:latin typeface="Avenir Black" panose="02000503020000020003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venir Black" panose="02000503020000020003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venir Black" panose="02000503020000020003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srgbClr val="001A70"/>
                </a:solidFill>
                <a:latin typeface="Avenir Black" panose="02000503020000020003"/>
              </a:rPr>
              <a:t>We are also keen to explore opportunities in and around the Sizewell estate, with local landowners and residents,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E5716"/>
                </a:solidFill>
                <a:effectLst/>
                <a:uLnTx/>
                <a:uFillTx/>
                <a:latin typeface="Avenir Black" panose="02000503020000020003"/>
                <a:ea typeface="+mn-ea"/>
                <a:cs typeface="+mn-cs"/>
              </a:rPr>
              <a:t> to improve biodiversity and encourage clean, productive agriculture.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10367A"/>
              </a:solidFill>
              <a:effectLst/>
              <a:uLnTx/>
              <a:uFillTx/>
              <a:latin typeface="Avenir Black" panose="02000503020000020003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10367A"/>
              </a:solidFill>
              <a:effectLst/>
              <a:uLnTx/>
              <a:uFillTx/>
              <a:latin typeface="Avenir Black" panose="02000503020000020003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1A70"/>
                </a:solidFill>
                <a:effectLst/>
                <a:uLnTx/>
                <a:uFillTx/>
                <a:latin typeface="Avenir Black" panose="02000503020000020003"/>
                <a:ea typeface="+mn-ea"/>
                <a:cs typeface="+mn-cs"/>
              </a:rPr>
              <a:t>The nuclear industry has set ambitious </a:t>
            </a:r>
            <a:r>
              <a:rPr lang="en-US" b="1" dirty="0">
                <a:solidFill>
                  <a:srgbClr val="FE5716"/>
                </a:solidFill>
                <a:latin typeface="Avenir Black" panose="02000503020000020003"/>
              </a:rPr>
              <a:t>diversity and inclusion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1A70"/>
                </a:solidFill>
                <a:effectLst/>
                <a:uLnTx/>
                <a:uFillTx/>
                <a:latin typeface="Avenir Black" panose="02000503020000020003"/>
                <a:ea typeface="+mn-ea"/>
                <a:cs typeface="+mn-cs"/>
              </a:rPr>
              <a:t>targets and we are interested to explore how the local and regional supply chain can support this.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E5716"/>
              </a:solidFill>
              <a:effectLst/>
              <a:uLnTx/>
              <a:uFillTx/>
              <a:latin typeface="Avenir Black" panose="02000503020000020003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10367A"/>
              </a:solidFill>
              <a:effectLst/>
              <a:uLnTx/>
              <a:uFillTx/>
              <a:latin typeface="Avenir Black" panose="02000503020000020003"/>
              <a:ea typeface="+mn-ea"/>
              <a:cs typeface="+mn-cs"/>
            </a:endParaRPr>
          </a:p>
        </p:txBody>
      </p:sp>
      <p:pic>
        <p:nvPicPr>
          <p:cNvPr id="12" name="Picture 11" descr="Sizewell C logo">
            <a:extLst>
              <a:ext uri="{FF2B5EF4-FFF2-40B4-BE49-F238E27FC236}">
                <a16:creationId xmlns:a16="http://schemas.microsoft.com/office/drawing/2014/main" id="{F79C5C5C-AA26-4E47-AC19-89EFEC1D9C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58" b="15218"/>
          <a:stretch/>
        </p:blipFill>
        <p:spPr bwMode="auto">
          <a:xfrm>
            <a:off x="11213617" y="6178433"/>
            <a:ext cx="889191" cy="571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3FBF8605-D330-4496-A524-04338DBF9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09" y="1299950"/>
            <a:ext cx="3828404" cy="212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DF acquires Pod Point, one of the UK's largest EV charging companies | EDF">
            <a:extLst>
              <a:ext uri="{FF2B5EF4-FFF2-40B4-BE49-F238E27FC236}">
                <a16:creationId xmlns:a16="http://schemas.microsoft.com/office/drawing/2014/main" id="{0CAE68BC-F66F-48E1-91D0-B74469CDF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09" y="3715006"/>
            <a:ext cx="3804732" cy="2377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9727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6F6A852-30C6-45F6-9CAB-B94BC0E9935B}"/>
              </a:ext>
            </a:extLst>
          </p:cNvPr>
          <p:cNvSpPr/>
          <p:nvPr/>
        </p:nvSpPr>
        <p:spPr>
          <a:xfrm>
            <a:off x="0" y="0"/>
            <a:ext cx="12192000" cy="7013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95FDAF-980C-4DA8-AAC7-0262020F9262}"/>
              </a:ext>
            </a:extLst>
          </p:cNvPr>
          <p:cNvSpPr txBox="1"/>
          <p:nvPr/>
        </p:nvSpPr>
        <p:spPr>
          <a:xfrm>
            <a:off x="0" y="-117053"/>
            <a:ext cx="12192000" cy="954107"/>
          </a:xfrm>
          <a:prstGeom prst="rect">
            <a:avLst/>
          </a:prstGeom>
          <a:solidFill>
            <a:srgbClr val="002060"/>
          </a:solidFill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Black" panose="02000503020000020003"/>
                <a:ea typeface="+mn-ea"/>
                <a:cs typeface="+mn-cs"/>
              </a:rPr>
              <a:t>More than a nuclear power station: supporting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Black" panose="02000503020000020003"/>
                <a:ea typeface="+mn-ea"/>
                <a:cs typeface="+mn-cs"/>
              </a:rPr>
              <a:t>decarbonisation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Black" panose="02000503020000020003"/>
                <a:ea typeface="+mn-ea"/>
                <a:cs typeface="+mn-cs"/>
              </a:rPr>
              <a:t> beyond the power sector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77F837B-ED4B-4F6C-877B-A7F0C77F2043}"/>
              </a:ext>
            </a:extLst>
          </p:cNvPr>
          <p:cNvCxnSpPr>
            <a:cxnSpLocks/>
          </p:cNvCxnSpPr>
          <p:nvPr/>
        </p:nvCxnSpPr>
        <p:spPr>
          <a:xfrm>
            <a:off x="0" y="6316086"/>
            <a:ext cx="479425" cy="0"/>
          </a:xfrm>
          <a:prstGeom prst="line">
            <a:avLst/>
          </a:prstGeom>
          <a:ln w="9525">
            <a:solidFill>
              <a:srgbClr val="001A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6CA184D-6398-437C-82BC-732255E81265}"/>
              </a:ext>
            </a:extLst>
          </p:cNvPr>
          <p:cNvSpPr txBox="1"/>
          <p:nvPr/>
        </p:nvSpPr>
        <p:spPr>
          <a:xfrm>
            <a:off x="89192" y="6351907"/>
            <a:ext cx="389692" cy="1920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5790A1-C32C-48F1-A4A1-D7FD13E78DB8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1A7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1A7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EFA264B-2B27-4379-9D8C-8BDA30C9FC8F}"/>
              </a:ext>
            </a:extLst>
          </p:cNvPr>
          <p:cNvGrpSpPr/>
          <p:nvPr/>
        </p:nvGrpSpPr>
        <p:grpSpPr>
          <a:xfrm>
            <a:off x="350536" y="1028928"/>
            <a:ext cx="4650819" cy="5207432"/>
            <a:chOff x="3716593" y="915822"/>
            <a:chExt cx="4041059" cy="5212966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B1AD78C7-2FB9-482F-A905-8528BB6B06BD}"/>
                </a:ext>
              </a:extLst>
            </p:cNvPr>
            <p:cNvGrpSpPr/>
            <p:nvPr/>
          </p:nvGrpSpPr>
          <p:grpSpPr>
            <a:xfrm>
              <a:off x="3716593" y="915822"/>
              <a:ext cx="4041059" cy="5212966"/>
              <a:chOff x="3716593" y="915822"/>
              <a:chExt cx="4041059" cy="5212966"/>
            </a:xfrm>
          </p:grpSpPr>
          <p:pic>
            <p:nvPicPr>
              <p:cNvPr id="40" name="Picture 39">
                <a:extLst>
                  <a:ext uri="{FF2B5EF4-FFF2-40B4-BE49-F238E27FC236}">
                    <a16:creationId xmlns:a16="http://schemas.microsoft.com/office/drawing/2014/main" id="{467EE450-E2A8-4412-BD3D-DCCAD64BD82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3716593" y="915822"/>
                <a:ext cx="4041059" cy="5212966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0F3FA160-100A-4F4C-89DA-B65DCCF3B7BA}"/>
                  </a:ext>
                </a:extLst>
              </p:cNvPr>
              <p:cNvSpPr/>
              <p:nvPr/>
            </p:nvSpPr>
            <p:spPr>
              <a:xfrm>
                <a:off x="5394960" y="1910080"/>
                <a:ext cx="579120" cy="152400"/>
              </a:xfrm>
              <a:prstGeom prst="rect">
                <a:avLst/>
              </a:prstGeom>
              <a:solidFill>
                <a:srgbClr val="87888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3D1B267-2175-4FEC-987F-4CF053BA5BF6}"/>
                </a:ext>
              </a:extLst>
            </p:cNvPr>
            <p:cNvSpPr txBox="1"/>
            <p:nvPr/>
          </p:nvSpPr>
          <p:spPr>
            <a:xfrm>
              <a:off x="5346915" y="1535795"/>
              <a:ext cx="802640" cy="600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Nuclear Plant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9FA4FA7-C2BD-423E-82A9-B52DB81B246C}"/>
              </a:ext>
            </a:extLst>
          </p:cNvPr>
          <p:cNvSpPr/>
          <p:nvPr/>
        </p:nvSpPr>
        <p:spPr>
          <a:xfrm>
            <a:off x="5386388" y="1227165"/>
            <a:ext cx="6551612" cy="48657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E5716"/>
                </a:solidFill>
                <a:effectLst/>
                <a:uLnTx/>
                <a:uFillTx/>
                <a:latin typeface="Avenir Black" panose="02000503020000020003"/>
                <a:ea typeface="+mn-ea"/>
                <a:cs typeface="+mn-cs"/>
              </a:rPr>
              <a:t>Kick starting the Hydrogen economy,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10367A"/>
                </a:solidFill>
                <a:effectLst/>
                <a:uLnTx/>
                <a:uFillTx/>
                <a:latin typeface="Avenir Black" panose="02000503020000020003"/>
                <a:ea typeface="+mn-ea"/>
                <a:cs typeface="+mn-cs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10367A"/>
                </a:solidFill>
                <a:effectLst/>
                <a:uLnTx/>
                <a:uFillTx/>
                <a:latin typeface="Avenir Black" panose="02000503020000020003"/>
                <a:ea typeface="+mn-ea"/>
                <a:cs typeface="+mn-cs"/>
              </a:rPr>
              <a:t>by a demo 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10367A"/>
                </a:solidFill>
                <a:effectLst/>
                <a:uLnTx/>
                <a:uFillTx/>
                <a:latin typeface="Avenir Black" panose="02000503020000020003"/>
                <a:ea typeface="+mn-ea"/>
                <a:cs typeface="+mn-cs"/>
              </a:rPr>
              <a:t>electrolyser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10367A"/>
                </a:solidFill>
                <a:effectLst/>
                <a:uLnTx/>
                <a:uFillTx/>
                <a:latin typeface="Avenir Black" panose="02000503020000020003"/>
                <a:ea typeface="+mn-ea"/>
                <a:cs typeface="+mn-cs"/>
              </a:rPr>
              <a:t> potentially powered by SZB, which could be scaled up at SZC once the power plant is operational.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10367A"/>
              </a:solidFill>
              <a:effectLst/>
              <a:uLnTx/>
              <a:uFillTx/>
              <a:latin typeface="Avenir Black" panose="02000503020000020003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FE5716"/>
                </a:solidFill>
                <a:effectLst/>
                <a:uLnTx/>
                <a:uFillTx/>
                <a:latin typeface="Avenir Black" panose="02000503020000020003"/>
                <a:ea typeface="+mn-ea"/>
                <a:cs typeface="Arial" panose="020B0604020202020204" pitchFamily="34" charset="0"/>
              </a:rPr>
              <a:t>Direct Air Capture (DAC)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1A70"/>
                </a:solidFill>
                <a:effectLst/>
                <a:uLnTx/>
                <a:uFillTx/>
                <a:latin typeface="Avenir Black" panose="02000503020000020003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venir Black" panose="02000503020000020003"/>
                <a:ea typeface="Times New Roman" panose="02020603050405020304" pitchFamily="18" charset="0"/>
                <a:cs typeface="Arial" panose="020B0604020202020204" pitchFamily="34" charset="0"/>
              </a:rPr>
              <a:t>can be located at the nuclear power station to give 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FE5716"/>
                </a:solidFill>
                <a:effectLst/>
                <a:uLnTx/>
                <a:uFillTx/>
                <a:latin typeface="Avenir Black" panose="02000503020000020003"/>
                <a:ea typeface="Times New Roman" panose="02020603050405020304" pitchFamily="18" charset="0"/>
                <a:cs typeface="Arial" panose="020B0604020202020204" pitchFamily="34" charset="0"/>
              </a:rPr>
              <a:t>net negative lifecycle carbon emissions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venir Black" panose="02000503020000020003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FE5716"/>
                </a:solidFill>
                <a:effectLst/>
                <a:uLnTx/>
                <a:uFillTx/>
                <a:latin typeface="Avenir Black" panose="02000503020000020003"/>
                <a:ea typeface="+mn-ea"/>
                <a:cs typeface="Arial" panose="020B0604020202020204" pitchFamily="34" charset="0"/>
              </a:rPr>
              <a:t>Net Zero fuel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1A70"/>
                </a:solidFill>
                <a:effectLst/>
                <a:uLnTx/>
                <a:uFillTx/>
                <a:latin typeface="Avenir Black" panose="02000503020000020003"/>
                <a:ea typeface="Times New Roman" panose="02020603050405020304" pitchFamily="18" charset="0"/>
                <a:cs typeface="Arial" panose="020B0604020202020204" pitchFamily="34" charset="0"/>
              </a:rPr>
              <a:t> can be processed from c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1A70"/>
                </a:solidFill>
                <a:effectLst/>
                <a:uLnTx/>
                <a:uFillTx/>
                <a:latin typeface="Avenir Black" panose="02000503020000020003"/>
                <a:ea typeface="Times New Roman" panose="02020603050405020304" pitchFamily="18" charset="0"/>
                <a:cs typeface="Arial" panose="020B0604020202020204" pitchFamily="34" charset="0"/>
              </a:rPr>
              <a:t>arbon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1A70"/>
                </a:solidFill>
                <a:effectLst/>
                <a:uLnTx/>
                <a:uFillTx/>
                <a:latin typeface="Avenir Black" panose="02000503020000020003"/>
                <a:ea typeface="Times New Roman" panose="02020603050405020304" pitchFamily="18" charset="0"/>
                <a:cs typeface="Arial" panose="020B0604020202020204" pitchFamily="34" charset="0"/>
              </a:rPr>
              <a:t> captured by DAC, which can be combined with hydrogen produced by electrolysis.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venir Black" panose="02000503020000020003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05888"/>
              </a:solidFill>
              <a:effectLst/>
              <a:uLnTx/>
              <a:uFillTx/>
              <a:latin typeface="Avenir Black" panose="02000503020000020003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E5716"/>
                </a:solidFill>
                <a:effectLst/>
                <a:uLnTx/>
                <a:uFillTx/>
                <a:latin typeface="Avenir Black" panose="02000503020000020003"/>
                <a:ea typeface="+mn-ea"/>
                <a:cs typeface="+mn-cs"/>
              </a:rPr>
              <a:t>Aligning with Freeports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10367A"/>
                </a:solidFill>
                <a:effectLst/>
                <a:uLnTx/>
                <a:uFillTx/>
                <a:latin typeface="Avenir Black" panose="02000503020000020003"/>
                <a:ea typeface="+mn-ea"/>
                <a:cs typeface="+mn-cs"/>
              </a:rPr>
              <a:t>to create a ‘test bed’ with regulatory flexibility to deliver innovative low carbon technologies and support the 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10367A"/>
                </a:solidFill>
                <a:effectLst/>
                <a:uLnTx/>
                <a:uFillTx/>
                <a:latin typeface="Avenir Black" panose="02000503020000020003"/>
                <a:ea typeface="+mn-ea"/>
                <a:cs typeface="+mn-cs"/>
              </a:rPr>
              <a:t>decarbonisation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10367A"/>
                </a:solidFill>
                <a:effectLst/>
                <a:uLnTx/>
                <a:uFillTx/>
                <a:latin typeface="Avenir Black" panose="02000503020000020003"/>
                <a:ea typeface="+mn-ea"/>
                <a:cs typeface="+mn-cs"/>
              </a:rPr>
              <a:t> of sectors such as shipping.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10367A"/>
              </a:solidFill>
              <a:effectLst/>
              <a:uLnTx/>
              <a:uFillTx/>
              <a:latin typeface="Avenir Black" panose="02000503020000020003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1A70"/>
                </a:solidFill>
                <a:effectLst/>
                <a:uLnTx/>
                <a:uFillTx/>
                <a:latin typeface="Avenir Black" panose="02000503020000020003"/>
                <a:ea typeface="+mn-ea"/>
                <a:cs typeface="+mn-cs"/>
              </a:rPr>
              <a:t>As part of an energy hub, new nuclear can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E5716"/>
                </a:solidFill>
                <a:effectLst/>
                <a:uLnTx/>
                <a:uFillTx/>
                <a:latin typeface="Avenir Black" panose="02000503020000020003"/>
                <a:ea typeface="+mn-ea"/>
                <a:cs typeface="+mn-cs"/>
              </a:rPr>
              <a:t>provide even greater flexibility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1A70"/>
                </a:solidFill>
                <a:effectLst/>
                <a:uLnTx/>
                <a:uFillTx/>
                <a:latin typeface="Avenir Black" panose="02000503020000020003"/>
                <a:ea typeface="+mn-ea"/>
                <a:cs typeface="+mn-cs"/>
              </a:rPr>
              <a:t> For example, on a windy day when offshore wind is producing enough electricity to meet demand nuclear can divert some of its output to other low-carbon activities.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E5716"/>
              </a:solidFill>
              <a:effectLst/>
              <a:uLnTx/>
              <a:uFillTx/>
              <a:latin typeface="Avenir Black" panose="02000503020000020003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10367A"/>
              </a:solidFill>
              <a:effectLst/>
              <a:uLnTx/>
              <a:uFillTx/>
              <a:latin typeface="Avenir Black" panose="02000503020000020003"/>
              <a:ea typeface="+mn-ea"/>
              <a:cs typeface="+mn-cs"/>
            </a:endParaRPr>
          </a:p>
        </p:txBody>
      </p:sp>
      <p:pic>
        <p:nvPicPr>
          <p:cNvPr id="12" name="Picture 11" descr="Sizewell C logo">
            <a:extLst>
              <a:ext uri="{FF2B5EF4-FFF2-40B4-BE49-F238E27FC236}">
                <a16:creationId xmlns:a16="http://schemas.microsoft.com/office/drawing/2014/main" id="{F79C5C5C-AA26-4E47-AC19-89EFEC1D9C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58" b="15218"/>
          <a:stretch/>
        </p:blipFill>
        <p:spPr bwMode="auto">
          <a:xfrm>
            <a:off x="11213617" y="6178433"/>
            <a:ext cx="889191" cy="571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351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76D688EA-21CE-4B73-8FD4-95F877E025ED}"/>
              </a:ext>
            </a:extLst>
          </p:cNvPr>
          <p:cNvGrpSpPr>
            <a:grpSpLocks noChangeAspect="1"/>
          </p:cNvGrpSpPr>
          <p:nvPr/>
        </p:nvGrpSpPr>
        <p:grpSpPr>
          <a:xfrm>
            <a:off x="6758610" y="1392517"/>
            <a:ext cx="5108236" cy="4868118"/>
            <a:chOff x="948267" y="1016392"/>
            <a:chExt cx="5801710" cy="5484627"/>
          </a:xfrm>
        </p:grpSpPr>
        <p:pic>
          <p:nvPicPr>
            <p:cNvPr id="17" name="Google Shape;150;p29">
              <a:extLst>
                <a:ext uri="{FF2B5EF4-FFF2-40B4-BE49-F238E27FC236}">
                  <a16:creationId xmlns:a16="http://schemas.microsoft.com/office/drawing/2014/main" id="{C4F78525-0F99-4E53-9C97-A82FB80800FC}"/>
                </a:ext>
              </a:extLst>
            </p:cNvPr>
            <p:cNvPicPr preferRelativeResize="0"/>
            <p:nvPr/>
          </p:nvPicPr>
          <p:blipFill rotWithShape="1">
            <a:blip r:embed="rId3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48267" y="1016392"/>
              <a:ext cx="5801710" cy="54846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19A787B-B553-4281-94E8-9836408E6E79}"/>
                </a:ext>
              </a:extLst>
            </p:cNvPr>
            <p:cNvSpPr/>
            <p:nvPr/>
          </p:nvSpPr>
          <p:spPr>
            <a:xfrm>
              <a:off x="1418897" y="1859120"/>
              <a:ext cx="4551723" cy="39029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Google Shape;158;p30">
              <a:extLst>
                <a:ext uri="{FF2B5EF4-FFF2-40B4-BE49-F238E27FC236}">
                  <a16:creationId xmlns:a16="http://schemas.microsoft.com/office/drawing/2014/main" id="{9D5158D5-F1A2-498A-BE95-AA8261BDD841}"/>
                </a:ext>
              </a:extLst>
            </p:cNvPr>
            <p:cNvSpPr/>
            <p:nvPr/>
          </p:nvSpPr>
          <p:spPr>
            <a:xfrm>
              <a:off x="2176459" y="4493105"/>
              <a:ext cx="3030300" cy="1213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pic>
          <p:nvPicPr>
            <p:cNvPr id="20" name="Google Shape;157;p30">
              <a:extLst>
                <a:ext uri="{FF2B5EF4-FFF2-40B4-BE49-F238E27FC236}">
                  <a16:creationId xmlns:a16="http://schemas.microsoft.com/office/drawing/2014/main" id="{EFEFAEED-6F4D-4F15-BEC2-727AFBA434C2}"/>
                </a:ext>
              </a:extLst>
            </p:cNvPr>
            <p:cNvPicPr preferRelativeResize="0"/>
            <p:nvPr/>
          </p:nvPicPr>
          <p:blipFill rotWithShape="1">
            <a:blip r:embed="rId4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200292" y="3182580"/>
              <a:ext cx="1185051" cy="56557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" name="Picture 2">
              <a:extLst>
                <a:ext uri="{FF2B5EF4-FFF2-40B4-BE49-F238E27FC236}">
                  <a16:creationId xmlns:a16="http://schemas.microsoft.com/office/drawing/2014/main" id="{49C2BE08-82C5-4207-BCA1-52FA77A9D5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9054" y="3234046"/>
              <a:ext cx="1338366" cy="3540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Google Shape;72;p16">
              <a:extLst>
                <a:ext uri="{FF2B5EF4-FFF2-40B4-BE49-F238E27FC236}">
                  <a16:creationId xmlns:a16="http://schemas.microsoft.com/office/drawing/2014/main" id="{F867F952-30FC-410A-9A2A-53610461762B}"/>
                </a:ext>
              </a:extLst>
            </p:cNvPr>
            <p:cNvPicPr preferRelativeResize="0"/>
            <p:nvPr/>
          </p:nvPicPr>
          <p:blipFill rotWithShape="1">
            <a:blip r:embed="rId6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02789" y="1624758"/>
              <a:ext cx="1333968" cy="70052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" name="Picture 2">
              <a:extLst>
                <a:ext uri="{FF2B5EF4-FFF2-40B4-BE49-F238E27FC236}">
                  <a16:creationId xmlns:a16="http://schemas.microsoft.com/office/drawing/2014/main" id="{B40A0E30-E5FF-427E-8DCB-0643E1FB7C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6747" y="5416791"/>
              <a:ext cx="1142979" cy="3867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3">
              <a:extLst>
                <a:ext uri="{FF2B5EF4-FFF2-40B4-BE49-F238E27FC236}">
                  <a16:creationId xmlns:a16="http://schemas.microsoft.com/office/drawing/2014/main" id="{3E4DC4A6-9739-41A8-B2D1-8AB19DD60C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0050" y="4258134"/>
              <a:ext cx="1458442" cy="4753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4">
              <a:extLst>
                <a:ext uri="{FF2B5EF4-FFF2-40B4-BE49-F238E27FC236}">
                  <a16:creationId xmlns:a16="http://schemas.microsoft.com/office/drawing/2014/main" id="{BC8B1890-1C0B-4FE1-A0CC-CD23123064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8828" y="4157472"/>
              <a:ext cx="619850" cy="7419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2" descr="Suffolk County Council Innovation Showcase - Inawisdom">
              <a:extLst>
                <a:ext uri="{FF2B5EF4-FFF2-40B4-BE49-F238E27FC236}">
                  <a16:creationId xmlns:a16="http://schemas.microsoft.com/office/drawing/2014/main" id="{DEE9C98F-26C6-4C82-9354-AEB691ED7B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7718" y="2209409"/>
              <a:ext cx="1424071" cy="7100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4" descr="Home – Atkins">
              <a:extLst>
                <a:ext uri="{FF2B5EF4-FFF2-40B4-BE49-F238E27FC236}">
                  <a16:creationId xmlns:a16="http://schemas.microsoft.com/office/drawing/2014/main" id="{1B1AF8F9-769B-4E49-AB0F-774832435C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3330" y="3974232"/>
              <a:ext cx="1219200" cy="9048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AutoShape 6" descr="logo">
              <a:extLst>
                <a:ext uri="{FF2B5EF4-FFF2-40B4-BE49-F238E27FC236}">
                  <a16:creationId xmlns:a16="http://schemas.microsoft.com/office/drawing/2014/main" id="{C99FF0A2-6EA9-4517-8D36-852AC41741E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04329" y="3717693"/>
              <a:ext cx="304800" cy="30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pic>
          <p:nvPicPr>
            <p:cNvPr id="29" name="Picture 8" descr="Ikigai">
              <a:extLst>
                <a:ext uri="{FF2B5EF4-FFF2-40B4-BE49-F238E27FC236}">
                  <a16:creationId xmlns:a16="http://schemas.microsoft.com/office/drawing/2014/main" id="{27C33DE0-9B90-4B56-86B6-70B40FE63B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0884" y="5343939"/>
              <a:ext cx="1118331" cy="470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10" descr="East Suffolk Council - Felixstowe Town Council">
              <a:extLst>
                <a:ext uri="{FF2B5EF4-FFF2-40B4-BE49-F238E27FC236}">
                  <a16:creationId xmlns:a16="http://schemas.microsoft.com/office/drawing/2014/main" id="{500FFF4A-FF1D-4CE5-9132-41FCDD69EF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2799" y="2056946"/>
              <a:ext cx="1185051" cy="8366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4" name="Picture 33" descr="Sizewell C logo">
            <a:extLst>
              <a:ext uri="{FF2B5EF4-FFF2-40B4-BE49-F238E27FC236}">
                <a16:creationId xmlns:a16="http://schemas.microsoft.com/office/drawing/2014/main" id="{818D0AAA-0942-4141-9D3F-D967713EFE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58" b="15218"/>
          <a:stretch/>
        </p:blipFill>
        <p:spPr bwMode="auto">
          <a:xfrm>
            <a:off x="11302809" y="6260635"/>
            <a:ext cx="889191" cy="571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6F6A852-30C6-45F6-9CAB-B94BC0E9935B}"/>
              </a:ext>
            </a:extLst>
          </p:cNvPr>
          <p:cNvSpPr/>
          <p:nvPr/>
        </p:nvSpPr>
        <p:spPr>
          <a:xfrm>
            <a:off x="0" y="0"/>
            <a:ext cx="12192000" cy="7013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95FDAF-980C-4DA8-AAC7-0262020F9262}"/>
              </a:ext>
            </a:extLst>
          </p:cNvPr>
          <p:cNvSpPr txBox="1"/>
          <p:nvPr/>
        </p:nvSpPr>
        <p:spPr>
          <a:xfrm>
            <a:off x="145560" y="98390"/>
            <a:ext cx="12046440" cy="523220"/>
          </a:xfrm>
          <a:prstGeom prst="rect">
            <a:avLst/>
          </a:prstGeom>
          <a:solidFill>
            <a:srgbClr val="002060"/>
          </a:solidFill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Black" panose="02000503020000020003"/>
                <a:ea typeface="+mn-ea"/>
                <a:cs typeface="+mn-cs"/>
              </a:rPr>
              <a:t>Sizewell C provides a strong platform to support the “green recovery”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77F837B-ED4B-4F6C-877B-A7F0C77F2043}"/>
              </a:ext>
            </a:extLst>
          </p:cNvPr>
          <p:cNvCxnSpPr>
            <a:cxnSpLocks/>
          </p:cNvCxnSpPr>
          <p:nvPr/>
        </p:nvCxnSpPr>
        <p:spPr>
          <a:xfrm>
            <a:off x="0" y="6316086"/>
            <a:ext cx="479425" cy="0"/>
          </a:xfrm>
          <a:prstGeom prst="line">
            <a:avLst/>
          </a:prstGeom>
          <a:ln w="9525">
            <a:solidFill>
              <a:srgbClr val="001A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6CA184D-6398-437C-82BC-732255E81265}"/>
              </a:ext>
            </a:extLst>
          </p:cNvPr>
          <p:cNvSpPr txBox="1"/>
          <p:nvPr/>
        </p:nvSpPr>
        <p:spPr>
          <a:xfrm>
            <a:off x="89192" y="6351907"/>
            <a:ext cx="389692" cy="1920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5790A1-C32C-48F1-A4A1-D7FD13E78DB8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001A7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1A7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A7A0FF3-42F8-4C2D-85B7-DD2A004EF3AD}"/>
              </a:ext>
            </a:extLst>
          </p:cNvPr>
          <p:cNvSpPr txBox="1"/>
          <p:nvPr/>
        </p:nvSpPr>
        <p:spPr>
          <a:xfrm>
            <a:off x="145560" y="785426"/>
            <a:ext cx="11789142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  <a:latin typeface="Avenir Black" panose="02000503020000020003"/>
              </a:rPr>
              <a:t>Sizewell C is proud to be collaborating on a community led project to take the town of Leiston to net zero</a:t>
            </a:r>
          </a:p>
          <a:p>
            <a:endParaRPr lang="en-GB" sz="2400" b="1" dirty="0">
              <a:solidFill>
                <a:srgbClr val="309F73"/>
              </a:solidFill>
              <a:latin typeface="Avenir Black" panose="02000503020000020003"/>
            </a:endParaRPr>
          </a:p>
          <a:p>
            <a:r>
              <a:rPr lang="en-GB" sz="3200" b="1" dirty="0">
                <a:solidFill>
                  <a:srgbClr val="309F73"/>
                </a:solidFill>
                <a:latin typeface="Avenir Black" panose="02000503020000020003"/>
              </a:rPr>
              <a:t>This project will:</a:t>
            </a:r>
          </a:p>
          <a:p>
            <a:endParaRPr lang="en-GB" sz="2400" b="1" dirty="0">
              <a:solidFill>
                <a:srgbClr val="309F73"/>
              </a:solidFill>
              <a:latin typeface="Avenir Black" panose="02000503020000020003"/>
            </a:endParaRPr>
          </a:p>
          <a:p>
            <a:r>
              <a:rPr lang="en-GB" sz="2400" b="1" dirty="0">
                <a:solidFill>
                  <a:srgbClr val="309F73"/>
                </a:solidFill>
                <a:latin typeface="Avenir Black" panose="02000503020000020003"/>
              </a:rPr>
              <a:t> </a:t>
            </a:r>
          </a:p>
          <a:p>
            <a:endParaRPr lang="en-GB" sz="2400" b="1" dirty="0">
              <a:solidFill>
                <a:srgbClr val="309F73"/>
              </a:solidFill>
              <a:latin typeface="Avenir Black" panose="02000503020000020003"/>
            </a:endParaRPr>
          </a:p>
          <a:p>
            <a:endParaRPr lang="en-GB" sz="2400" b="1" dirty="0">
              <a:solidFill>
                <a:srgbClr val="309F73"/>
              </a:solidFill>
              <a:latin typeface="Avenir Black" panose="02000503020000020003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C156894-844B-437A-B042-5A18F9004E81}"/>
              </a:ext>
            </a:extLst>
          </p:cNvPr>
          <p:cNvSpPr txBox="1"/>
          <p:nvPr/>
        </p:nvSpPr>
        <p:spPr>
          <a:xfrm>
            <a:off x="356804" y="2710755"/>
            <a:ext cx="6365600" cy="25083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2200" dirty="0">
                <a:solidFill>
                  <a:srgbClr val="309F73"/>
                </a:solidFill>
                <a:latin typeface="Avenir Black" panose="02000503020000020003"/>
              </a:rPr>
              <a:t>be community led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2200" dirty="0">
                <a:solidFill>
                  <a:srgbClr val="309F73"/>
                </a:solidFill>
                <a:latin typeface="Avenir Black" panose="02000503020000020003"/>
              </a:rPr>
              <a:t>take a thorough, robust engineering approach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2200" dirty="0">
                <a:solidFill>
                  <a:srgbClr val="309F73"/>
                </a:solidFill>
                <a:latin typeface="Avenir Black" panose="02000503020000020003"/>
              </a:rPr>
              <a:t>have sustainable and affordable business models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2200" dirty="0">
                <a:solidFill>
                  <a:srgbClr val="309F73"/>
                </a:solidFill>
                <a:latin typeface="Avenir Black" panose="02000503020000020003"/>
              </a:rPr>
              <a:t>provide social mobility by training local people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2200" dirty="0">
                <a:solidFill>
                  <a:srgbClr val="309F73"/>
                </a:solidFill>
                <a:latin typeface="Avenir Black" panose="02000503020000020003"/>
              </a:rPr>
              <a:t>be open source and collaborative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2200" dirty="0">
                <a:solidFill>
                  <a:srgbClr val="309F73"/>
                </a:solidFill>
                <a:latin typeface="Avenir Black" panose="02000503020000020003"/>
              </a:rPr>
              <a:t>combine thinking and funding</a:t>
            </a:r>
          </a:p>
        </p:txBody>
      </p:sp>
    </p:spTree>
    <p:extLst>
      <p:ext uri="{BB962C8B-B14F-4D97-AF65-F5344CB8AC3E}">
        <p14:creationId xmlns:p14="http://schemas.microsoft.com/office/powerpoint/2010/main" val="3145922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7B93D3A38E654CA54059E9C5EB1046" ma:contentTypeVersion="6" ma:contentTypeDescription="Create a new document." ma:contentTypeScope="" ma:versionID="3f36f567667ef1af3282ae2365ebea8b">
  <xsd:schema xmlns:xsd="http://www.w3.org/2001/XMLSchema" xmlns:xs="http://www.w3.org/2001/XMLSchema" xmlns:p="http://schemas.microsoft.com/office/2006/metadata/properties" xmlns:ns2="4def0d0d-331d-45da-b425-b38023c7c87d" xmlns:ns3="4a2bf97f-938b-4b10-b3d4-d046f15d11e0" targetNamespace="http://schemas.microsoft.com/office/2006/metadata/properties" ma:root="true" ma:fieldsID="0163c987515b0a0272c010a9bfbe3952" ns2:_="" ns3:_="">
    <xsd:import namespace="4def0d0d-331d-45da-b425-b38023c7c87d"/>
    <xsd:import namespace="4a2bf97f-938b-4b10-b3d4-d046f15d11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ef0d0d-331d-45da-b425-b38023c7c8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bf97f-938b-4b10-b3d4-d046f15d11e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CD9A42D-2D7E-4337-9818-F687903E68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6B554C-9B4E-4133-8B2F-4B3436A53B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ef0d0d-331d-45da-b425-b38023c7c87d"/>
    <ds:schemaRef ds:uri="4a2bf97f-938b-4b10-b3d4-d046f15d11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E27315-3105-4AC2-81D5-CB354713A250}">
  <ds:schemaRefs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  <ds:schemaRef ds:uri="4a2bf97f-938b-4b10-b3d4-d046f15d11e0"/>
    <ds:schemaRef ds:uri="4def0d0d-331d-45da-b425-b38023c7c87d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373</Words>
  <Application>Microsoft Office PowerPoint</Application>
  <PresentationFormat>Widescreen</PresentationFormat>
  <Paragraphs>37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Avenir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Butler</dc:creator>
  <cp:lastModifiedBy>Sheline Gledhill</cp:lastModifiedBy>
  <cp:revision>3</cp:revision>
  <dcterms:created xsi:type="dcterms:W3CDTF">2021-01-14T13:39:38Z</dcterms:created>
  <dcterms:modified xsi:type="dcterms:W3CDTF">2021-02-02T15:56:49Z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0x0101009A7B93D3A38E654CA54059E9C5EB1046</vt:lpwstr>
  </property>
</Properties>
</file>